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Anaheim"/>
      <p:regular r:id="rId34"/>
    </p:embeddedFont>
    <p:embeddedFont>
      <p:font typeface="Bebas Neue"/>
      <p:regular r:id="rId35"/>
    </p:embeddedFont>
    <p:embeddedFont>
      <p:font typeface="Oxygen"/>
      <p:regular r:id="rId36"/>
      <p:bold r:id="rId37"/>
    </p:embeddedFont>
    <p:embeddedFont>
      <p:font typeface="Oxygen Light"/>
      <p:regular r:id="rId38"/>
      <p:bold r:id="rId39"/>
    </p:embeddedFont>
    <p:embeddedFont>
      <p:font typeface="Poiret One" panose="02000000000000000000" pitchFamily="2" charset="0"/>
      <p:regular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47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hbs.edu/blog/post/emotional-intelligence-in-leadershi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.careerbuilder.com/2011-08-18-Seventy-One-Percent-of-Employers-Say-They-Value-Emotional-Intelligence-Over-IQ-According-to-CareerBuilder-Surve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orbes.com/sites/forbesbusinesscouncil/2022/05/04/adopting-emotional-intelligence-in-the-workplace-is-more-than-a-nice-to-have/?sh=69f001425560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25f85c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25f85c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aea3237c50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aea3237c50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aea3237c5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aea3237c5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https://online.hbs.edu/blog/post/emotional-intelligence-in-leadership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Goleman: EQ Theory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aea3237c50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aea3237c50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https://press.careerbuilder.com/2011-08-18-Seventy-One-Percent-of-Employers-Say-They-Value-Emotional-Intelligence-Over-IQ-According-to-CareerBuilder-Survey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https://www.forbes.com/sites/forbesbusinesscouncil/2022/05/04/adopting-emotional-intelligence-in-the-workplace-is-more-than-a-nice-to-have/?sh=69f001425560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https://zipdo.co/statistics/emotional-intelligence/#:~:text=Highlights%3A%20The%20Most%20Important%20Statistics,emotional%20intelligence%20training%20and%20testing.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c439249f7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ac439249f7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c439249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c439249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https://press.careerbuilder.com/2011-08-18-Seventy-One-Percent-of-Employers-Say-They-Value-Emotional-Intelligence-Over-IQ-According-to-CareerBuilder-Survey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ee8e41e9c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ee8e41e9c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self-awareness helps with perspective taking and recognizing the emotions of others, leads to better decision making and more effective problem solving.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Awareness Quiz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b1fc8f778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b1fc8f778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c439249f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c439249f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b0feeeb14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b0feeeb14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when our core values are not aligned with our actions?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b1fc8f778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b1fc8f778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c439249f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c439249f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ee8e41e9c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ee8e41e9c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Self-Regulation Self-Assessment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b0feeeb14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b0feeeb14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in Workbook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b1fc8f778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b1fc8f778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the room Activity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b0feeeb14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b0feeeb14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feelings are an antidote to stress and anxiety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aea3237c50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aea3237c50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Relationship Skills self assessment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b1fc8f77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b1fc8f77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listening, take the time to understand perspectives, wants, needs, thus boosting engagement, build trust, and problem solve challenges.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b1fc8f778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b1fc8f778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b2dea94e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b2dea94e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b0feeeb14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b0feeeb14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b0feeeb14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b0feeeb14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ee8e41e9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ee8e41e9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b43e840ca7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b43e840ca7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ac8787dcf5_1_24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ac8787dcf5_1_24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43e840c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b43e840c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b1fc8f778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b1fc8f778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ea3237c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aea3237c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1fc8f778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b1fc8f778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is the result of action, if you act in a way that inspires, encourages or engages others, you are a leader. Create an environment that enables those around you to thrive.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aea3237c5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aea3237c5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difference between a leader and manager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determines whether someone is a leader?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 create the context in which we 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good leaders learn these things?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“follower” 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organizational chart?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ea3237c50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aea3237c50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Goleman Definition, origination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4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49000" y="970200"/>
            <a:ext cx="3852000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400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200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00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3"/>
          </p:nvPr>
        </p:nvSpPr>
        <p:spPr>
          <a:xfrm>
            <a:off x="34038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34038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60876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60876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720000" y="685600"/>
            <a:ext cx="4211100" cy="3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1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720000" y="1452575"/>
            <a:ext cx="4461600" cy="28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●"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2290025" y="33534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454700" y="2052475"/>
            <a:ext cx="6234600" cy="12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057950" y="3689600"/>
            <a:ext cx="27858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2"/>
          </p:nvPr>
        </p:nvSpPr>
        <p:spPr>
          <a:xfrm>
            <a:off x="5275850" y="3689600"/>
            <a:ext cx="27858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3"/>
          </p:nvPr>
        </p:nvSpPr>
        <p:spPr>
          <a:xfrm>
            <a:off x="1057800" y="3128600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4"/>
          </p:nvPr>
        </p:nvSpPr>
        <p:spPr>
          <a:xfrm>
            <a:off x="5275850" y="3128600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2"/>
          </p:nvPr>
        </p:nvSpPr>
        <p:spPr>
          <a:xfrm>
            <a:off x="7200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7200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3"/>
          </p:nvPr>
        </p:nvSpPr>
        <p:spPr>
          <a:xfrm>
            <a:off x="34038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4"/>
          </p:nvPr>
        </p:nvSpPr>
        <p:spPr>
          <a:xfrm>
            <a:off x="34038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5"/>
          </p:nvPr>
        </p:nvSpPr>
        <p:spPr>
          <a:xfrm>
            <a:off x="60876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6"/>
          </p:nvPr>
        </p:nvSpPr>
        <p:spPr>
          <a:xfrm>
            <a:off x="60876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2"/>
          </p:nvPr>
        </p:nvSpPr>
        <p:spPr>
          <a:xfrm>
            <a:off x="1811453" y="1479425"/>
            <a:ext cx="248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1811453" y="1851750"/>
            <a:ext cx="248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3"/>
          </p:nvPr>
        </p:nvSpPr>
        <p:spPr>
          <a:xfrm>
            <a:off x="5749500" y="1479425"/>
            <a:ext cx="248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4"/>
          </p:nvPr>
        </p:nvSpPr>
        <p:spPr>
          <a:xfrm>
            <a:off x="5749500" y="1851752"/>
            <a:ext cx="248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5"/>
          </p:nvPr>
        </p:nvSpPr>
        <p:spPr>
          <a:xfrm>
            <a:off x="1811450" y="3091625"/>
            <a:ext cx="248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6"/>
          </p:nvPr>
        </p:nvSpPr>
        <p:spPr>
          <a:xfrm>
            <a:off x="1811450" y="3463950"/>
            <a:ext cx="248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 idx="7"/>
          </p:nvPr>
        </p:nvSpPr>
        <p:spPr>
          <a:xfrm>
            <a:off x="5749500" y="3091623"/>
            <a:ext cx="248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8"/>
          </p:nvPr>
        </p:nvSpPr>
        <p:spPr>
          <a:xfrm>
            <a:off x="5749500" y="3463950"/>
            <a:ext cx="248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10"/>
          <a:stretch/>
        </p:blipFill>
        <p:spPr>
          <a:xfrm>
            <a:off x="0" y="0"/>
            <a:ext cx="91439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788550" y="1881312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720013" y="2193175"/>
            <a:ext cx="24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3"/>
          </p:nvPr>
        </p:nvSpPr>
        <p:spPr>
          <a:xfrm>
            <a:off x="3419250" y="1881312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4"/>
          </p:nvPr>
        </p:nvSpPr>
        <p:spPr>
          <a:xfrm>
            <a:off x="3331962" y="2193175"/>
            <a:ext cx="248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 idx="5"/>
          </p:nvPr>
        </p:nvSpPr>
        <p:spPr>
          <a:xfrm>
            <a:off x="788550" y="3749587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6"/>
          </p:nvPr>
        </p:nvSpPr>
        <p:spPr>
          <a:xfrm>
            <a:off x="720000" y="4061350"/>
            <a:ext cx="24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 idx="7"/>
          </p:nvPr>
        </p:nvSpPr>
        <p:spPr>
          <a:xfrm>
            <a:off x="3419250" y="3749587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8"/>
          </p:nvPr>
        </p:nvSpPr>
        <p:spPr>
          <a:xfrm>
            <a:off x="3331950" y="4061350"/>
            <a:ext cx="248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9"/>
          </p:nvPr>
        </p:nvSpPr>
        <p:spPr>
          <a:xfrm>
            <a:off x="6049924" y="1881312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13"/>
          </p:nvPr>
        </p:nvSpPr>
        <p:spPr>
          <a:xfrm>
            <a:off x="5981387" y="2193175"/>
            <a:ext cx="24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 idx="14"/>
          </p:nvPr>
        </p:nvSpPr>
        <p:spPr>
          <a:xfrm>
            <a:off x="6049924" y="3749587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5"/>
          </p:nvPr>
        </p:nvSpPr>
        <p:spPr>
          <a:xfrm>
            <a:off x="5981374" y="4061350"/>
            <a:ext cx="24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39007" y="2342625"/>
            <a:ext cx="328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138900" y="110617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5139001" y="3323950"/>
            <a:ext cx="328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e text 3">
  <p:cSld name="CUSTOM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>
            <a:spLocks noGrp="1"/>
          </p:cNvSpPr>
          <p:nvPr>
            <p:ph type="subTitle" idx="1"/>
          </p:nvPr>
        </p:nvSpPr>
        <p:spPr>
          <a:xfrm>
            <a:off x="1759800" y="2006750"/>
            <a:ext cx="2659800" cy="19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xygen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>
            <a:spLocks noGrp="1"/>
          </p:cNvSpPr>
          <p:nvPr>
            <p:ph type="subTitle" idx="1"/>
          </p:nvPr>
        </p:nvSpPr>
        <p:spPr>
          <a:xfrm>
            <a:off x="4281625" y="2006750"/>
            <a:ext cx="2659800" cy="19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xygen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ubTitle" idx="1"/>
          </p:nvPr>
        </p:nvSpPr>
        <p:spPr>
          <a:xfrm>
            <a:off x="1759800" y="2006750"/>
            <a:ext cx="2659800" cy="19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xygen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720107" y="2342625"/>
            <a:ext cx="328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0617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720101" y="3323950"/>
            <a:ext cx="328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2929500" y="2342625"/>
            <a:ext cx="328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title" idx="2" hasCustomPrompt="1"/>
          </p:nvPr>
        </p:nvSpPr>
        <p:spPr>
          <a:xfrm>
            <a:off x="2929500" y="110617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2929500" y="3323950"/>
            <a:ext cx="328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0" cy="514348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>
            <a:spLocks noGrp="1"/>
          </p:cNvSpPr>
          <p:nvPr>
            <p:ph type="ctrTitle"/>
          </p:nvPr>
        </p:nvSpPr>
        <p:spPr>
          <a:xfrm>
            <a:off x="4096775" y="540100"/>
            <a:ext cx="43257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1"/>
          </p:nvPr>
        </p:nvSpPr>
        <p:spPr>
          <a:xfrm>
            <a:off x="4096775" y="1524100"/>
            <a:ext cx="432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8"/>
          <p:cNvSpPr txBox="1"/>
          <p:nvPr/>
        </p:nvSpPr>
        <p:spPr>
          <a:xfrm>
            <a:off x="4409075" y="3137600"/>
            <a:ext cx="3701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lang="en" u="sng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lang="en" u="sng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, infographics &amp; images by</a:t>
            </a:r>
            <a:r>
              <a:rPr lang="en">
                <a:solidFill>
                  <a:schemeClr val="lt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.</a:t>
            </a:r>
            <a:endParaRPr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03800" y="2491350"/>
            <a:ext cx="3494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4913600" y="2491350"/>
            <a:ext cx="3510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03800" y="3001175"/>
            <a:ext cx="34941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4913600" y="3001175"/>
            <a:ext cx="35103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2433000" y="1371169"/>
            <a:ext cx="42780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433000" y="2441425"/>
            <a:ext cx="42780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388100" y="1693050"/>
            <a:ext cx="6367800" cy="17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433000" y="1330038"/>
            <a:ext cx="4278000" cy="1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775600" y="3100075"/>
            <a:ext cx="3592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 l="56623" b="10"/>
          <a:stretch/>
        </p:blipFill>
        <p:spPr>
          <a:xfrm>
            <a:off x="5177825" y="0"/>
            <a:ext cx="396617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781550" y="1416450"/>
            <a:ext cx="3642600" cy="18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ubTitle" idx="1"/>
          </p:nvPr>
        </p:nvSpPr>
        <p:spPr>
          <a:xfrm>
            <a:off x="5452800" y="3276450"/>
            <a:ext cx="2971200" cy="10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  <a:defRPr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el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>
            <a:spLocks noGrp="1"/>
          </p:cNvSpPr>
          <p:nvPr>
            <p:ph type="ctrTitle"/>
          </p:nvPr>
        </p:nvSpPr>
        <p:spPr>
          <a:xfrm>
            <a:off x="4149000" y="970200"/>
            <a:ext cx="3852000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Leading for Success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subTitle" idx="1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Cultivating Emotional Intelligence in OURSELVES and those we LEAD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>
            <a:spLocks noGrp="1"/>
          </p:cNvSpPr>
          <p:nvPr>
            <p:ph type="title"/>
          </p:nvPr>
        </p:nvSpPr>
        <p:spPr>
          <a:xfrm>
            <a:off x="4781550" y="1416450"/>
            <a:ext cx="3642600" cy="18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 Intelligence is..</a:t>
            </a:r>
            <a:endParaRPr/>
          </a:p>
        </p:txBody>
      </p:sp>
      <p:sp>
        <p:nvSpPr>
          <p:cNvPr id="226" name="Google Shape;226;p41"/>
          <p:cNvSpPr txBox="1">
            <a:spLocks noGrp="1"/>
          </p:cNvSpPr>
          <p:nvPr>
            <p:ph type="subTitle" idx="1"/>
          </p:nvPr>
        </p:nvSpPr>
        <p:spPr>
          <a:xfrm>
            <a:off x="2638475" y="3276450"/>
            <a:ext cx="5785500" cy="10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The ability to identify and manage emotional information in oneself and others and focus energy on required behaviors.</a:t>
            </a:r>
            <a:endParaRPr i="1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Return on Emotion: </a:t>
            </a:r>
            <a:r>
              <a:rPr lang="en" sz="1000" i="1"/>
              <a:t>Predicting and Improving Human Performance</a:t>
            </a:r>
            <a:r>
              <a:rPr lang="en" sz="1000"/>
              <a:t> (Feb. 2006) Durek &amp; Gordon</a:t>
            </a:r>
            <a:endParaRPr sz="100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/>
              <a:t> </a:t>
            </a:r>
            <a:endParaRPr i="1"/>
          </a:p>
        </p:txBody>
      </p:sp>
      <p:sp>
        <p:nvSpPr>
          <p:cNvPr id="227" name="Google Shape;227;p41"/>
          <p:cNvSpPr/>
          <p:nvPr/>
        </p:nvSpPr>
        <p:spPr>
          <a:xfrm>
            <a:off x="421800" y="542325"/>
            <a:ext cx="3830700" cy="21522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 Light"/>
                <a:ea typeface="Oxygen Light"/>
                <a:cs typeface="Oxygen Light"/>
                <a:sym typeface="Oxygen Light"/>
              </a:rPr>
              <a:t>To lead with emotional intelligence is to INSPIRE, MOTIVATE, and instill a SENSE of WORTH, BELONGING, and CONFIDENCE.</a:t>
            </a:r>
            <a:endParaRPr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 Light"/>
                <a:ea typeface="Oxygen Light"/>
                <a:cs typeface="Oxygen Light"/>
                <a:sym typeface="Oxygen Light"/>
              </a:rPr>
              <a:t> </a:t>
            </a:r>
            <a:endParaRPr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 Light"/>
                <a:ea typeface="Oxygen Light"/>
                <a:cs typeface="Oxygen Light"/>
                <a:sym typeface="Oxygen Light"/>
              </a:rPr>
              <a:t>-</a:t>
            </a:r>
            <a:r>
              <a:rPr lang="en" sz="1100">
                <a:solidFill>
                  <a:schemeClr val="lt1"/>
                </a:solidFill>
                <a:latin typeface="Oxygen Light"/>
                <a:ea typeface="Oxygen Light"/>
                <a:cs typeface="Oxygen Light"/>
                <a:sym typeface="Oxygen Light"/>
              </a:rPr>
              <a:t>David Cory, Leading with Emotional Intelligence (2010)</a:t>
            </a:r>
            <a:endParaRPr sz="1100"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subTitle" idx="6"/>
          </p:nvPr>
        </p:nvSpPr>
        <p:spPr>
          <a:xfrm>
            <a:off x="720000" y="3647975"/>
            <a:ext cx="24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Taking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Recognize Emotions in Others</a:t>
            </a:r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Emotional Intelligence?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Main Components</a:t>
            </a:r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title" idx="2"/>
          </p:nvPr>
        </p:nvSpPr>
        <p:spPr>
          <a:xfrm>
            <a:off x="788550" y="1515462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Self-Awareness	</a:t>
            </a:r>
            <a:endParaRPr sz="2200"/>
          </a:p>
        </p:txBody>
      </p:sp>
      <p:sp>
        <p:nvSpPr>
          <p:cNvPr id="235" name="Google Shape;235;p42"/>
          <p:cNvSpPr txBox="1">
            <a:spLocks noGrp="1"/>
          </p:cNvSpPr>
          <p:nvPr>
            <p:ph type="subTitle" idx="1"/>
          </p:nvPr>
        </p:nvSpPr>
        <p:spPr>
          <a:xfrm>
            <a:off x="598351" y="2046500"/>
            <a:ext cx="268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Recognize Emotions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Understand Your Strengths &amp; Weaknesses</a:t>
            </a:r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title" idx="3"/>
          </p:nvPr>
        </p:nvSpPr>
        <p:spPr>
          <a:xfrm>
            <a:off x="3506550" y="2365062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Self-Regulation</a:t>
            </a:r>
            <a:endParaRPr sz="2200"/>
          </a:p>
        </p:txBody>
      </p:sp>
      <p:sp>
        <p:nvSpPr>
          <p:cNvPr id="237" name="Google Shape;237;p42"/>
          <p:cNvSpPr txBox="1">
            <a:spLocks noGrp="1"/>
          </p:cNvSpPr>
          <p:nvPr>
            <p:ph type="subTitle" idx="4"/>
          </p:nvPr>
        </p:nvSpPr>
        <p:spPr>
          <a:xfrm>
            <a:off x="3419262" y="2916675"/>
            <a:ext cx="248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 Emotions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Cultivate  Positivity &amp; Resilience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title" idx="5"/>
          </p:nvPr>
        </p:nvSpPr>
        <p:spPr>
          <a:xfrm>
            <a:off x="788550" y="3234562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Empathy</a:t>
            </a:r>
            <a:endParaRPr sz="2200"/>
          </a:p>
        </p:txBody>
      </p:sp>
      <p:sp>
        <p:nvSpPr>
          <p:cNvPr id="239" name="Google Shape;239;p42"/>
          <p:cNvSpPr txBox="1">
            <a:spLocks noGrp="1"/>
          </p:cNvSpPr>
          <p:nvPr>
            <p:ph type="title" idx="7"/>
          </p:nvPr>
        </p:nvSpPr>
        <p:spPr>
          <a:xfrm>
            <a:off x="6068675" y="3234562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Social Skills</a:t>
            </a:r>
            <a:endParaRPr sz="2200"/>
          </a:p>
        </p:txBody>
      </p:sp>
      <p:sp>
        <p:nvSpPr>
          <p:cNvPr id="240" name="Google Shape;240;p42"/>
          <p:cNvSpPr txBox="1">
            <a:spLocks noGrp="1"/>
          </p:cNvSpPr>
          <p:nvPr>
            <p:ph type="subTitle" idx="8"/>
          </p:nvPr>
        </p:nvSpPr>
        <p:spPr>
          <a:xfrm>
            <a:off x="6000125" y="3770475"/>
            <a:ext cx="2442600" cy="8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Communicate Effectively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Resolve Conflicts</a:t>
            </a:r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title" idx="9"/>
          </p:nvPr>
        </p:nvSpPr>
        <p:spPr>
          <a:xfrm>
            <a:off x="6049924" y="1515462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Motivation</a:t>
            </a:r>
            <a:endParaRPr sz="2200"/>
          </a:p>
        </p:txBody>
      </p:sp>
      <p:sp>
        <p:nvSpPr>
          <p:cNvPr id="242" name="Google Shape;242;p42"/>
          <p:cNvSpPr txBox="1">
            <a:spLocks noGrp="1"/>
          </p:cNvSpPr>
          <p:nvPr>
            <p:ph type="subTitle" idx="13"/>
          </p:nvPr>
        </p:nvSpPr>
        <p:spPr>
          <a:xfrm>
            <a:off x="5981262" y="2046488"/>
            <a:ext cx="24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Self-Actualization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Goal Setting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 Intelligence in the WorkPlace by the NUMBERS </a:t>
            </a:r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title"/>
          </p:nvPr>
        </p:nvSpPr>
        <p:spPr>
          <a:xfrm>
            <a:off x="7200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Employers value Emotional Intelligence OVER Technical Skills</a:t>
            </a:r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title" idx="2"/>
          </p:nvPr>
        </p:nvSpPr>
        <p:spPr>
          <a:xfrm>
            <a:off x="7200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71%</a:t>
            </a:r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title" idx="3"/>
          </p:nvPr>
        </p:nvSpPr>
        <p:spPr>
          <a:xfrm>
            <a:off x="34038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Job Success is Attributed to Emotional Intelligence </a:t>
            </a:r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title" idx="4"/>
          </p:nvPr>
        </p:nvSpPr>
        <p:spPr>
          <a:xfrm>
            <a:off x="34038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58%</a:t>
            </a:r>
            <a:endParaRPr/>
          </a:p>
        </p:txBody>
      </p:sp>
      <p:sp>
        <p:nvSpPr>
          <p:cNvPr id="252" name="Google Shape;252;p43"/>
          <p:cNvSpPr txBox="1">
            <a:spLocks noGrp="1"/>
          </p:cNvSpPr>
          <p:nvPr>
            <p:ph type="title" idx="6"/>
          </p:nvPr>
        </p:nvSpPr>
        <p:spPr>
          <a:xfrm>
            <a:off x="60876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Fortune 500 Companies use Emotional Intelligence Testing and Training</a:t>
            </a:r>
            <a:endParaRPr/>
          </a:p>
        </p:txBody>
      </p:sp>
      <p:sp>
        <p:nvSpPr>
          <p:cNvPr id="253" name="Google Shape;253;p43"/>
          <p:cNvSpPr txBox="1">
            <a:spLocks noGrp="1"/>
          </p:cNvSpPr>
          <p:nvPr>
            <p:ph type="title" idx="7"/>
          </p:nvPr>
        </p:nvSpPr>
        <p:spPr>
          <a:xfrm>
            <a:off x="60876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75%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>
            <a:spLocks noGrp="1"/>
          </p:cNvSpPr>
          <p:nvPr>
            <p:ph type="title"/>
          </p:nvPr>
        </p:nvSpPr>
        <p:spPr>
          <a:xfrm>
            <a:off x="720013" y="2677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Leading with EMOTIONAL INTELLIGENCE</a:t>
            </a:r>
            <a:endParaRPr/>
          </a:p>
        </p:txBody>
      </p:sp>
      <p:sp>
        <p:nvSpPr>
          <p:cNvPr id="259" name="Google Shape;259;p44"/>
          <p:cNvSpPr txBox="1">
            <a:spLocks noGrp="1"/>
          </p:cNvSpPr>
          <p:nvPr>
            <p:ph type="title" idx="2"/>
          </p:nvPr>
        </p:nvSpPr>
        <p:spPr>
          <a:xfrm>
            <a:off x="720025" y="2198424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Leads to Personal &amp; Professional Success</a:t>
            </a:r>
            <a:endParaRPr/>
          </a:p>
        </p:txBody>
      </p:sp>
      <p:sp>
        <p:nvSpPr>
          <p:cNvPr id="260" name="Google Shape;260;p44"/>
          <p:cNvSpPr txBox="1">
            <a:spLocks noGrp="1"/>
          </p:cNvSpPr>
          <p:nvPr>
            <p:ph type="title" idx="3"/>
          </p:nvPr>
        </p:nvSpPr>
        <p:spPr>
          <a:xfrm>
            <a:off x="3384975" y="2216987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Fosters Positive &amp; Supportive Work Environments</a:t>
            </a:r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title" idx="5"/>
          </p:nvPr>
        </p:nvSpPr>
        <p:spPr>
          <a:xfrm>
            <a:off x="788563" y="4022024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Yields Higher Rates of Employee Retention  </a:t>
            </a:r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title" idx="7"/>
          </p:nvPr>
        </p:nvSpPr>
        <p:spPr>
          <a:xfrm>
            <a:off x="3271025" y="4006937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Creates Greater job satisfaction</a:t>
            </a:r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title" idx="9"/>
          </p:nvPr>
        </p:nvSpPr>
        <p:spPr>
          <a:xfrm>
            <a:off x="6049924" y="2192487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Leads to Increased Productivity </a:t>
            </a:r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title" idx="14"/>
          </p:nvPr>
        </p:nvSpPr>
        <p:spPr>
          <a:xfrm>
            <a:off x="6049949" y="3957937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in Improved Resilience and Overall Wellness</a:t>
            </a:r>
            <a:endParaRPr/>
          </a:p>
        </p:txBody>
      </p:sp>
      <p:sp>
        <p:nvSpPr>
          <p:cNvPr id="265" name="Google Shape;265;p44"/>
          <p:cNvSpPr txBox="1"/>
          <p:nvPr/>
        </p:nvSpPr>
        <p:spPr>
          <a:xfrm>
            <a:off x="788550" y="4760425"/>
            <a:ext cx="73590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https://hbr.org/2001/12/primal-leadership-the-hidden-driver-of-great-performance</a:t>
            </a:r>
            <a:endParaRPr sz="15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pic>
        <p:nvPicPr>
          <p:cNvPr id="266" name="Google Shape;26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874" y="1013762"/>
            <a:ext cx="1005286" cy="100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125" y="1013775"/>
            <a:ext cx="1005276" cy="100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775" y="1013774"/>
            <a:ext cx="1005276" cy="100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138" y="2814287"/>
            <a:ext cx="1005276" cy="100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774" y="2779261"/>
            <a:ext cx="1005276" cy="100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125" y="2952649"/>
            <a:ext cx="1005276" cy="10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FOCUS of our work TODAY </a:t>
            </a:r>
            <a:endParaRPr/>
          </a:p>
        </p:txBody>
      </p:sp>
      <p:sp>
        <p:nvSpPr>
          <p:cNvPr id="277" name="Google Shape;277;p45"/>
          <p:cNvSpPr txBox="1">
            <a:spLocks noGrp="1"/>
          </p:cNvSpPr>
          <p:nvPr>
            <p:ph type="title"/>
          </p:nvPr>
        </p:nvSpPr>
        <p:spPr>
          <a:xfrm>
            <a:off x="7200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Self-Awareness</a:t>
            </a:r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subTitle" idx="1"/>
          </p:nvPr>
        </p:nvSpPr>
        <p:spPr>
          <a:xfrm>
            <a:off x="720000" y="33869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Values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Strengths &amp; Weaknesses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title" idx="3"/>
          </p:nvPr>
        </p:nvSpPr>
        <p:spPr>
          <a:xfrm>
            <a:off x="34038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Self-Regulation</a:t>
            </a:r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subTitle" idx="5"/>
          </p:nvPr>
        </p:nvSpPr>
        <p:spPr>
          <a:xfrm>
            <a:off x="3403800" y="333216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Emotion/Stress Management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Optimism &amp; Motivation</a:t>
            </a:r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title" idx="6"/>
          </p:nvPr>
        </p:nvSpPr>
        <p:spPr>
          <a:xfrm>
            <a:off x="60876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Relationship Management</a:t>
            </a:r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subTitle" idx="8"/>
          </p:nvPr>
        </p:nvSpPr>
        <p:spPr>
          <a:xfrm>
            <a:off x="6087600" y="33869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Empathy</a:t>
            </a:r>
            <a:endParaRPr/>
          </a:p>
        </p:txBody>
      </p:sp>
      <p:sp>
        <p:nvSpPr>
          <p:cNvPr id="283" name="Google Shape;283;p45"/>
          <p:cNvSpPr/>
          <p:nvPr/>
        </p:nvSpPr>
        <p:spPr>
          <a:xfrm>
            <a:off x="1402350" y="1385575"/>
            <a:ext cx="971700" cy="971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5"/>
          <p:cNvSpPr/>
          <p:nvPr/>
        </p:nvSpPr>
        <p:spPr>
          <a:xfrm>
            <a:off x="4086150" y="1385575"/>
            <a:ext cx="971700" cy="971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5"/>
          <p:cNvSpPr/>
          <p:nvPr/>
        </p:nvSpPr>
        <p:spPr>
          <a:xfrm>
            <a:off x="6769950" y="1385575"/>
            <a:ext cx="971700" cy="971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45"/>
          <p:cNvCxnSpPr>
            <a:stCxn id="283" idx="4"/>
            <a:endCxn id="277" idx="0"/>
          </p:cNvCxnSpPr>
          <p:nvPr/>
        </p:nvCxnSpPr>
        <p:spPr>
          <a:xfrm>
            <a:off x="1888200" y="2357275"/>
            <a:ext cx="0" cy="447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45"/>
          <p:cNvCxnSpPr>
            <a:stCxn id="284" idx="4"/>
            <a:endCxn id="279" idx="0"/>
          </p:cNvCxnSpPr>
          <p:nvPr/>
        </p:nvCxnSpPr>
        <p:spPr>
          <a:xfrm>
            <a:off x="4572000" y="2357275"/>
            <a:ext cx="0" cy="447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45"/>
          <p:cNvCxnSpPr>
            <a:stCxn id="285" idx="4"/>
            <a:endCxn id="281" idx="0"/>
          </p:cNvCxnSpPr>
          <p:nvPr/>
        </p:nvCxnSpPr>
        <p:spPr>
          <a:xfrm>
            <a:off x="7255800" y="2357275"/>
            <a:ext cx="0" cy="447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" name="Google Shape;289;p45"/>
          <p:cNvSpPr txBox="1">
            <a:spLocks noGrp="1"/>
          </p:cNvSpPr>
          <p:nvPr>
            <p:ph type="title" idx="2"/>
          </p:nvPr>
        </p:nvSpPr>
        <p:spPr>
          <a:xfrm>
            <a:off x="7200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title" idx="4"/>
          </p:nvPr>
        </p:nvSpPr>
        <p:spPr>
          <a:xfrm>
            <a:off x="34038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91" name="Google Shape;291;p45"/>
          <p:cNvSpPr txBox="1">
            <a:spLocks noGrp="1"/>
          </p:cNvSpPr>
          <p:nvPr>
            <p:ph type="title" idx="7"/>
          </p:nvPr>
        </p:nvSpPr>
        <p:spPr>
          <a:xfrm>
            <a:off x="60876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SELF AWARENESS?</a:t>
            </a:r>
            <a:endParaRPr/>
          </a:p>
        </p:txBody>
      </p:sp>
      <p:sp>
        <p:nvSpPr>
          <p:cNvPr id="297" name="Google Shape;297;p46"/>
          <p:cNvSpPr txBox="1">
            <a:spLocks noGrp="1"/>
          </p:cNvSpPr>
          <p:nvPr>
            <p:ph type="subTitle" idx="1"/>
          </p:nvPr>
        </p:nvSpPr>
        <p:spPr>
          <a:xfrm>
            <a:off x="1261125" y="1764425"/>
            <a:ext cx="27858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i="1"/>
              <a:t>Self-awareness is the ability to identify and understand one’s emotions, thoughts, and values and how they influence one’s behavior. </a:t>
            </a:r>
            <a:endParaRPr i="1"/>
          </a:p>
        </p:txBody>
      </p:sp>
      <p:sp>
        <p:nvSpPr>
          <p:cNvPr id="298" name="Google Shape;298;p46"/>
          <p:cNvSpPr txBox="1">
            <a:spLocks noGrp="1"/>
          </p:cNvSpPr>
          <p:nvPr>
            <p:ph type="subTitle" idx="2"/>
          </p:nvPr>
        </p:nvSpPr>
        <p:spPr>
          <a:xfrm>
            <a:off x="4920775" y="1764425"/>
            <a:ext cx="27858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Identifying Emotions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Identifying Values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Recognizing Strengths &amp; Limitations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Linking feelings to behavior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Identifying personal and cultural assets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Developing a sense of purpose and efficacy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9" name="Google Shape;299;p46"/>
          <p:cNvSpPr txBox="1">
            <a:spLocks noGrp="1"/>
          </p:cNvSpPr>
          <p:nvPr>
            <p:ph type="subTitle" idx="3"/>
          </p:nvPr>
        </p:nvSpPr>
        <p:spPr>
          <a:xfrm>
            <a:off x="1057950" y="11917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Generally Speaking </a:t>
            </a:r>
            <a:endParaRPr/>
          </a:p>
        </p:txBody>
      </p:sp>
      <p:sp>
        <p:nvSpPr>
          <p:cNvPr id="300" name="Google Shape;300;p46"/>
          <p:cNvSpPr txBox="1">
            <a:spLocks noGrp="1"/>
          </p:cNvSpPr>
          <p:nvPr>
            <p:ph type="subTitle" idx="4"/>
          </p:nvPr>
        </p:nvSpPr>
        <p:spPr>
          <a:xfrm>
            <a:off x="4877700" y="11917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Specifically….</a:t>
            </a:r>
            <a:endParaRPr/>
          </a:p>
        </p:txBody>
      </p:sp>
      <p:sp>
        <p:nvSpPr>
          <p:cNvPr id="301" name="Google Shape;301;p46"/>
          <p:cNvSpPr/>
          <p:nvPr/>
        </p:nvSpPr>
        <p:spPr>
          <a:xfrm>
            <a:off x="1261125" y="3297000"/>
            <a:ext cx="2785800" cy="1678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Oxygen Light"/>
                <a:ea typeface="Oxygen Light"/>
                <a:cs typeface="Oxygen Light"/>
                <a:sym typeface="Oxygen Light"/>
              </a:rPr>
              <a:t>What role does self-awareness play in LEADERSHIP? </a:t>
            </a:r>
            <a:endParaRPr sz="1700"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7"/>
          <p:cNvSpPr txBox="1">
            <a:spLocks noGrp="1"/>
          </p:cNvSpPr>
          <p:nvPr>
            <p:ph type="title" idx="4294967295"/>
          </p:nvPr>
        </p:nvSpPr>
        <p:spPr>
          <a:xfrm>
            <a:off x="493800" y="132975"/>
            <a:ext cx="81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Emotion Check IN: How are you feeling right now? 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307" name="Google Shape;30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75" y="813275"/>
            <a:ext cx="3436398" cy="41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2325" y="991700"/>
            <a:ext cx="4986263" cy="39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>
            <a:spLocks noGrp="1"/>
          </p:cNvSpPr>
          <p:nvPr>
            <p:ph type="subTitle" idx="4294967295"/>
          </p:nvPr>
        </p:nvSpPr>
        <p:spPr>
          <a:xfrm>
            <a:off x="4898975" y="3611900"/>
            <a:ext cx="44616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Identifying your core VALUES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title"/>
          </p:nvPr>
        </p:nvSpPr>
        <p:spPr>
          <a:xfrm>
            <a:off x="5139007" y="2342625"/>
            <a:ext cx="328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you?</a:t>
            </a:r>
            <a:endParaRPr/>
          </a:p>
        </p:txBody>
      </p:sp>
      <p:sp>
        <p:nvSpPr>
          <p:cNvPr id="315" name="Google Shape;315;p48"/>
          <p:cNvSpPr/>
          <p:nvPr/>
        </p:nvSpPr>
        <p:spPr>
          <a:xfrm>
            <a:off x="225025" y="301225"/>
            <a:ext cx="2894700" cy="2586900"/>
          </a:xfrm>
          <a:prstGeom prst="flowChartMagnetic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Oxygen Light"/>
                <a:ea typeface="Oxygen Light"/>
                <a:cs typeface="Oxygen Light"/>
                <a:sym typeface="Oxygen Light"/>
              </a:rPr>
              <a:t>“WHO we are is how we LEAD</a:t>
            </a:r>
            <a:endParaRPr sz="3000"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Oxygen Light"/>
                <a:ea typeface="Oxygen Light"/>
                <a:cs typeface="Oxygen Light"/>
                <a:sym typeface="Oxygen Light"/>
              </a:rPr>
              <a:t>-Brene Brown</a:t>
            </a:r>
            <a:endParaRPr sz="1500"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Identifying CORE VALUES</a:t>
            </a:r>
            <a:endParaRPr/>
          </a:p>
        </p:txBody>
      </p:sp>
      <p:sp>
        <p:nvSpPr>
          <p:cNvPr id="321" name="Google Shape;321;p49"/>
          <p:cNvSpPr txBox="1">
            <a:spLocks noGrp="1"/>
          </p:cNvSpPr>
          <p:nvPr>
            <p:ph type="title" idx="2"/>
          </p:nvPr>
        </p:nvSpPr>
        <p:spPr>
          <a:xfrm>
            <a:off x="644675" y="1342912"/>
            <a:ext cx="2336400" cy="2091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minutes: Underline your TOP 10 VALUES</a:t>
            </a:r>
            <a:endParaRPr/>
          </a:p>
        </p:txBody>
      </p:sp>
      <p:sp>
        <p:nvSpPr>
          <p:cNvPr id="322" name="Google Shape;322;p49"/>
          <p:cNvSpPr txBox="1">
            <a:spLocks noGrp="1"/>
          </p:cNvSpPr>
          <p:nvPr>
            <p:ph type="title" idx="3"/>
          </p:nvPr>
        </p:nvSpPr>
        <p:spPr>
          <a:xfrm>
            <a:off x="3403800" y="1420612"/>
            <a:ext cx="2336400" cy="2091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minutes: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Narrow your list by CIRCLING your TOP 5 VALUES</a:t>
            </a:r>
            <a:endParaRPr/>
          </a:p>
        </p:txBody>
      </p:sp>
      <p:sp>
        <p:nvSpPr>
          <p:cNvPr id="323" name="Google Shape;323;p49"/>
          <p:cNvSpPr txBox="1">
            <a:spLocks noGrp="1"/>
          </p:cNvSpPr>
          <p:nvPr>
            <p:ph type="title" idx="5"/>
          </p:nvPr>
        </p:nvSpPr>
        <p:spPr>
          <a:xfrm>
            <a:off x="6162925" y="1420612"/>
            <a:ext cx="2336400" cy="2091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minutes: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Narrow your list by placing a STAR by your TOP 3 VALUES</a:t>
            </a:r>
            <a:endParaRPr/>
          </a:p>
        </p:txBody>
      </p:sp>
      <p:sp>
        <p:nvSpPr>
          <p:cNvPr id="324" name="Google Shape;324;p49"/>
          <p:cNvSpPr txBox="1"/>
          <p:nvPr/>
        </p:nvSpPr>
        <p:spPr>
          <a:xfrm>
            <a:off x="744625" y="3759700"/>
            <a:ext cx="77547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Which one of your top 3 CORE VALUES is most EVIDENT in your Leadership? How does it “show up” in your work? 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>
            <a:spLocks noGrp="1"/>
          </p:cNvSpPr>
          <p:nvPr>
            <p:ph type="title"/>
          </p:nvPr>
        </p:nvSpPr>
        <p:spPr>
          <a:xfrm>
            <a:off x="720000" y="3804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Values in “ACTION”</a:t>
            </a:r>
            <a:endParaRPr/>
          </a:p>
        </p:txBody>
      </p:sp>
      <p:sp>
        <p:nvSpPr>
          <p:cNvPr id="330" name="Google Shape;330;p50"/>
          <p:cNvSpPr txBox="1">
            <a:spLocks noGrp="1"/>
          </p:cNvSpPr>
          <p:nvPr>
            <p:ph type="subTitle" idx="1"/>
          </p:nvPr>
        </p:nvSpPr>
        <p:spPr>
          <a:xfrm>
            <a:off x="703800" y="2491350"/>
            <a:ext cx="3494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Value Integrity</a:t>
            </a:r>
            <a:endParaRPr/>
          </a:p>
        </p:txBody>
      </p:sp>
      <p:sp>
        <p:nvSpPr>
          <p:cNvPr id="331" name="Google Shape;331;p50"/>
          <p:cNvSpPr txBox="1">
            <a:spLocks noGrp="1"/>
          </p:cNvSpPr>
          <p:nvPr>
            <p:ph type="subTitle" idx="2"/>
          </p:nvPr>
        </p:nvSpPr>
        <p:spPr>
          <a:xfrm>
            <a:off x="4913600" y="2491350"/>
            <a:ext cx="3510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Value Contribution</a:t>
            </a:r>
            <a:endParaRPr/>
          </a:p>
        </p:txBody>
      </p:sp>
      <p:sp>
        <p:nvSpPr>
          <p:cNvPr id="332" name="Google Shape;332;p50"/>
          <p:cNvSpPr txBox="1">
            <a:spLocks noGrp="1"/>
          </p:cNvSpPr>
          <p:nvPr>
            <p:ph type="subTitle" idx="3"/>
          </p:nvPr>
        </p:nvSpPr>
        <p:spPr>
          <a:xfrm>
            <a:off x="703800" y="3001175"/>
            <a:ext cx="34941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practice what I preach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do what I say I’ll do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 am accountable for my actions</a:t>
            </a:r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subTitle" idx="4"/>
          </p:nvPr>
        </p:nvSpPr>
        <p:spPr>
          <a:xfrm>
            <a:off x="4913600" y="3001175"/>
            <a:ext cx="35103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look for ways to add value in work and life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 do not hesitate to use my strengths and talents</a:t>
            </a:r>
            <a:endParaRPr/>
          </a:p>
        </p:txBody>
      </p:sp>
      <p:sp>
        <p:nvSpPr>
          <p:cNvPr id="334" name="Google Shape;334;p50"/>
          <p:cNvSpPr txBox="1"/>
          <p:nvPr/>
        </p:nvSpPr>
        <p:spPr>
          <a:xfrm>
            <a:off x="720025" y="1123400"/>
            <a:ext cx="7704000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“The truth of the matter is that you always know the right thing to do. The hard part is doing it. “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-</a:t>
            </a:r>
            <a:r>
              <a:rPr lang="en" sz="13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Norman Schwarzkopf, General, Commander</a:t>
            </a:r>
            <a:endParaRPr sz="13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1250900" y="1330050"/>
            <a:ext cx="5858400" cy="1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am I?</a:t>
            </a:r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subTitle" idx="1"/>
          </p:nvPr>
        </p:nvSpPr>
        <p:spPr>
          <a:xfrm>
            <a:off x="2775600" y="2696050"/>
            <a:ext cx="3592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Susan Cole, School Psychologist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Positive Culture &amp; Climate Coordinator, New Hanover County Schools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Certified in the Assessment (EQ-i 2.0/EQ360) and Development of Emotional Intelligence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Self Regulation?</a:t>
            </a:r>
            <a:endParaRPr/>
          </a:p>
        </p:txBody>
      </p:sp>
      <p:sp>
        <p:nvSpPr>
          <p:cNvPr id="340" name="Google Shape;340;p51"/>
          <p:cNvSpPr txBox="1"/>
          <p:nvPr/>
        </p:nvSpPr>
        <p:spPr>
          <a:xfrm>
            <a:off x="676175" y="1202463"/>
            <a:ext cx="796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41" name="Google Shape;341;p51"/>
          <p:cNvSpPr txBox="1">
            <a:spLocks noGrp="1"/>
          </p:cNvSpPr>
          <p:nvPr>
            <p:ph type="subTitle" idx="1"/>
          </p:nvPr>
        </p:nvSpPr>
        <p:spPr>
          <a:xfrm>
            <a:off x="1006550" y="1202475"/>
            <a:ext cx="2659800" cy="19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Generally Speaking...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Self regulation is the ability to effectively manage one’s emotions, thoughts, and behaviors in a variety of situations in order to reach goals.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42" name="Google Shape;342;p51"/>
          <p:cNvSpPr txBox="1"/>
          <p:nvPr/>
        </p:nvSpPr>
        <p:spPr>
          <a:xfrm>
            <a:off x="4650650" y="1202475"/>
            <a:ext cx="3475800" cy="21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Specifically: 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Char char="●"/>
            </a:pP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Manage emotions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Char char="●"/>
            </a:pP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Manage stress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Char char="●"/>
            </a:pP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Exhibit self-discipline and motivation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Char char="●"/>
            </a:pP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Set goals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Char char="●"/>
            </a:pP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Plan &amp; Organize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 Light"/>
              <a:buChar char="●"/>
            </a:pP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Take initiative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2"/>
          <p:cNvSpPr txBox="1">
            <a:spLocks noGrp="1"/>
          </p:cNvSpPr>
          <p:nvPr>
            <p:ph type="title"/>
          </p:nvPr>
        </p:nvSpPr>
        <p:spPr>
          <a:xfrm>
            <a:off x="217350" y="456225"/>
            <a:ext cx="4573800" cy="3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xygen"/>
                <a:ea typeface="Oxygen"/>
                <a:cs typeface="Oxygen"/>
                <a:sym typeface="Oxygen"/>
              </a:rPr>
              <a:t>“Between stimulus and response there is a space. In that space is our power to choose our response. In our response lies our growth and our freedom.” </a:t>
            </a:r>
            <a:endParaRPr sz="2100">
              <a:latin typeface="Oxygen"/>
              <a:ea typeface="Oxygen"/>
              <a:cs typeface="Oxygen"/>
              <a:sym typeface="Oxyge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xygen"/>
                <a:ea typeface="Oxygen"/>
                <a:cs typeface="Oxygen"/>
                <a:sym typeface="Oxygen"/>
              </a:rPr>
              <a:t>			-Unknown</a:t>
            </a:r>
            <a:endParaRPr sz="2100"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348" name="Google Shape;348;p52"/>
          <p:cNvSpPr txBox="1">
            <a:spLocks noGrp="1"/>
          </p:cNvSpPr>
          <p:nvPr>
            <p:ph type="subTitle" idx="4294967295"/>
          </p:nvPr>
        </p:nvSpPr>
        <p:spPr>
          <a:xfrm>
            <a:off x="4520525" y="3155325"/>
            <a:ext cx="4278000" cy="1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How do you create the space you need to self-regulate and align your leadership with your values?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49" name="Google Shape;34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263" y="757525"/>
            <a:ext cx="3484524" cy="232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3"/>
          <p:cNvSpPr txBox="1">
            <a:spLocks noGrp="1"/>
          </p:cNvSpPr>
          <p:nvPr>
            <p:ph type="title"/>
          </p:nvPr>
        </p:nvSpPr>
        <p:spPr>
          <a:xfrm>
            <a:off x="2379200" y="585376"/>
            <a:ext cx="4278000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believe?</a:t>
            </a:r>
            <a:endParaRPr/>
          </a:p>
        </p:txBody>
      </p:sp>
      <p:sp>
        <p:nvSpPr>
          <p:cNvPr id="355" name="Google Shape;355;p53"/>
          <p:cNvSpPr txBox="1">
            <a:spLocks noGrp="1"/>
          </p:cNvSpPr>
          <p:nvPr>
            <p:ph type="subTitle" idx="1"/>
          </p:nvPr>
        </p:nvSpPr>
        <p:spPr>
          <a:xfrm>
            <a:off x="2433000" y="2441425"/>
            <a:ext cx="42780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In your experience, does professional and/or personal success lead to feelings of happiness or do feelings of happiness lead to success? </a:t>
            </a:r>
            <a:endParaRPr sz="17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4"/>
          <p:cNvSpPr txBox="1">
            <a:spLocks noGrp="1"/>
          </p:cNvSpPr>
          <p:nvPr>
            <p:ph type="title"/>
          </p:nvPr>
        </p:nvSpPr>
        <p:spPr>
          <a:xfrm>
            <a:off x="4835350" y="920500"/>
            <a:ext cx="3642600" cy="18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Optimism and Motivation </a:t>
            </a:r>
            <a:endParaRPr/>
          </a:p>
        </p:txBody>
      </p:sp>
      <p:sp>
        <p:nvSpPr>
          <p:cNvPr id="361" name="Google Shape;361;p54"/>
          <p:cNvSpPr txBox="1">
            <a:spLocks noGrp="1"/>
          </p:cNvSpPr>
          <p:nvPr>
            <p:ph type="subTitle" idx="1"/>
          </p:nvPr>
        </p:nvSpPr>
        <p:spPr>
          <a:xfrm>
            <a:off x="4209550" y="2437125"/>
            <a:ext cx="4268400" cy="10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Happiness Advantage</a:t>
            </a: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Consider this: </a:t>
            </a: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Happiness is not the belief that we don’t need to change, it’s the realization that we can.</a:t>
            </a:r>
            <a:endParaRPr i="1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/>
              <a:t>-Shawn Achor</a:t>
            </a:r>
            <a:endParaRPr i="1"/>
          </a:p>
        </p:txBody>
      </p:sp>
      <p:sp>
        <p:nvSpPr>
          <p:cNvPr id="362" name="Google Shape;362;p54"/>
          <p:cNvSpPr/>
          <p:nvPr/>
        </p:nvSpPr>
        <p:spPr>
          <a:xfrm>
            <a:off x="906025" y="574600"/>
            <a:ext cx="3249600" cy="2205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xygen Light"/>
                <a:ea typeface="Oxygen Light"/>
                <a:cs typeface="Oxygen Light"/>
                <a:sym typeface="Oxygen Light"/>
              </a:rPr>
              <a:t>“Happiness is a mindset for your journey, not the result of your destination.”</a:t>
            </a:r>
            <a:endParaRPr sz="1800"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 Light"/>
                <a:ea typeface="Oxygen Light"/>
                <a:cs typeface="Oxygen Light"/>
                <a:sym typeface="Oxygen Light"/>
              </a:rPr>
              <a:t>-</a:t>
            </a:r>
            <a:r>
              <a:rPr lang="en" sz="1200">
                <a:solidFill>
                  <a:schemeClr val="lt1"/>
                </a:solidFill>
                <a:latin typeface="Oxygen Light"/>
                <a:ea typeface="Oxygen Light"/>
                <a:cs typeface="Oxygen Light"/>
                <a:sym typeface="Oxygen Light"/>
              </a:rPr>
              <a:t>Shawn Achor, The Happiness Advantage (2010)</a:t>
            </a:r>
            <a:endParaRPr sz="1200"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Relationship Management?</a:t>
            </a:r>
            <a:endParaRPr/>
          </a:p>
        </p:txBody>
      </p:sp>
      <p:sp>
        <p:nvSpPr>
          <p:cNvPr id="368" name="Google Shape;368;p55"/>
          <p:cNvSpPr txBox="1"/>
          <p:nvPr/>
        </p:nvSpPr>
        <p:spPr>
          <a:xfrm>
            <a:off x="658525" y="1285800"/>
            <a:ext cx="29592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Generally Speaking..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The ability to establish and maintain healthy and supportive relationships and navigate settings with diverse individuals and groups. 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369" name="Google Shape;369;p55"/>
          <p:cNvSpPr txBox="1"/>
          <p:nvPr/>
        </p:nvSpPr>
        <p:spPr>
          <a:xfrm>
            <a:off x="4984250" y="1285800"/>
            <a:ext cx="3507900" cy="28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Specifically: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Communicate effectively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Practice teamwork &amp; collaborative problem solving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Resolve conflicts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Seek and offer feedback and support as needed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6"/>
          <p:cNvSpPr txBox="1">
            <a:spLocks noGrp="1"/>
          </p:cNvSpPr>
          <p:nvPr>
            <p:ph type="title"/>
          </p:nvPr>
        </p:nvSpPr>
        <p:spPr>
          <a:xfrm>
            <a:off x="720000" y="2846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is KEY</a:t>
            </a:r>
            <a:endParaRPr/>
          </a:p>
        </p:txBody>
      </p:sp>
      <p:sp>
        <p:nvSpPr>
          <p:cNvPr id="375" name="Google Shape;375;p56"/>
          <p:cNvSpPr txBox="1">
            <a:spLocks noGrp="1"/>
          </p:cNvSpPr>
          <p:nvPr>
            <p:ph type="title" idx="2"/>
          </p:nvPr>
        </p:nvSpPr>
        <p:spPr>
          <a:xfrm>
            <a:off x="696425" y="1180437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Aware of Your Body Language</a:t>
            </a:r>
            <a:endParaRPr/>
          </a:p>
        </p:txBody>
      </p:sp>
      <p:sp>
        <p:nvSpPr>
          <p:cNvPr id="376" name="Google Shape;376;p56"/>
          <p:cNvSpPr txBox="1">
            <a:spLocks noGrp="1"/>
          </p:cNvSpPr>
          <p:nvPr>
            <p:ph type="title" idx="3"/>
          </p:nvPr>
        </p:nvSpPr>
        <p:spPr>
          <a:xfrm>
            <a:off x="3419262" y="1180437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 in Active Listening</a:t>
            </a:r>
            <a:endParaRPr/>
          </a:p>
        </p:txBody>
      </p:sp>
      <p:sp>
        <p:nvSpPr>
          <p:cNvPr id="377" name="Google Shape;377;p56"/>
          <p:cNvSpPr txBox="1">
            <a:spLocks noGrp="1"/>
          </p:cNvSpPr>
          <p:nvPr>
            <p:ph type="title" idx="5"/>
          </p:nvPr>
        </p:nvSpPr>
        <p:spPr>
          <a:xfrm>
            <a:off x="720000" y="2365062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language that Builds Relationships</a:t>
            </a:r>
            <a:endParaRPr/>
          </a:p>
        </p:txBody>
      </p:sp>
      <p:sp>
        <p:nvSpPr>
          <p:cNvPr id="378" name="Google Shape;378;p56"/>
          <p:cNvSpPr txBox="1">
            <a:spLocks noGrp="1"/>
          </p:cNvSpPr>
          <p:nvPr>
            <p:ph type="title" idx="7"/>
          </p:nvPr>
        </p:nvSpPr>
        <p:spPr>
          <a:xfrm>
            <a:off x="3419250" y="2365062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 Without Judgement</a:t>
            </a:r>
            <a:endParaRPr/>
          </a:p>
        </p:txBody>
      </p:sp>
      <p:sp>
        <p:nvSpPr>
          <p:cNvPr id="379" name="Google Shape;379;p56"/>
          <p:cNvSpPr txBox="1">
            <a:spLocks noGrp="1"/>
          </p:cNvSpPr>
          <p:nvPr>
            <p:ph type="title" idx="14"/>
          </p:nvPr>
        </p:nvSpPr>
        <p:spPr>
          <a:xfrm>
            <a:off x="3359838" y="3549663"/>
            <a:ext cx="24243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Words that Express Care/Understanding</a:t>
            </a:r>
            <a:endParaRPr/>
          </a:p>
        </p:txBody>
      </p:sp>
      <p:sp>
        <p:nvSpPr>
          <p:cNvPr id="380" name="Google Shape;380;p56"/>
          <p:cNvSpPr/>
          <p:nvPr/>
        </p:nvSpPr>
        <p:spPr>
          <a:xfrm>
            <a:off x="5866875" y="1180426"/>
            <a:ext cx="2786940" cy="3024756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 Light"/>
                <a:ea typeface="Oxygen Light"/>
                <a:cs typeface="Oxygen Light"/>
                <a:sym typeface="Oxygen Light"/>
              </a:rPr>
              <a:t>Plan for difficult conversations! </a:t>
            </a:r>
            <a:endParaRPr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381" name="Google Shape;381;p56"/>
          <p:cNvSpPr txBox="1">
            <a:spLocks noGrp="1"/>
          </p:cNvSpPr>
          <p:nvPr>
            <p:ph type="title" idx="5"/>
          </p:nvPr>
        </p:nvSpPr>
        <p:spPr>
          <a:xfrm>
            <a:off x="696425" y="3549687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 Making Assumptions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7"/>
          <p:cNvSpPr txBox="1">
            <a:spLocks noGrp="1"/>
          </p:cNvSpPr>
          <p:nvPr>
            <p:ph type="title"/>
          </p:nvPr>
        </p:nvSpPr>
        <p:spPr>
          <a:xfrm>
            <a:off x="2433000" y="1371169"/>
            <a:ext cx="42780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 </a:t>
            </a:r>
            <a:endParaRPr/>
          </a:p>
        </p:txBody>
      </p:sp>
      <p:sp>
        <p:nvSpPr>
          <p:cNvPr id="387" name="Google Shape;387;p57"/>
          <p:cNvSpPr txBox="1">
            <a:spLocks noGrp="1"/>
          </p:cNvSpPr>
          <p:nvPr>
            <p:ph type="subTitle" idx="1"/>
          </p:nvPr>
        </p:nvSpPr>
        <p:spPr>
          <a:xfrm>
            <a:off x="2433000" y="2441425"/>
            <a:ext cx="42780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Listening Activity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60 Second Monologue: Describe your leadership journey to your neighbor.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Switch Speakers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8"/>
          <p:cNvSpPr txBox="1">
            <a:spLocks noGrp="1"/>
          </p:cNvSpPr>
          <p:nvPr>
            <p:ph type="title"/>
          </p:nvPr>
        </p:nvSpPr>
        <p:spPr>
          <a:xfrm>
            <a:off x="180775" y="121325"/>
            <a:ext cx="2994900" cy="18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all together</a:t>
            </a:r>
            <a:endParaRPr/>
          </a:p>
        </p:txBody>
      </p:sp>
      <p:sp>
        <p:nvSpPr>
          <p:cNvPr id="393" name="Google Shape;393;p58"/>
          <p:cNvSpPr txBox="1">
            <a:spLocks noGrp="1"/>
          </p:cNvSpPr>
          <p:nvPr>
            <p:ph type="subTitle" idx="1"/>
          </p:nvPr>
        </p:nvSpPr>
        <p:spPr>
          <a:xfrm>
            <a:off x="98275" y="3477525"/>
            <a:ext cx="3077400" cy="15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Leading with Emotional Intelligence is an INTEGRATED EXPERIENCE</a:t>
            </a:r>
            <a:endParaRPr sz="2200"/>
          </a:p>
        </p:txBody>
      </p:sp>
      <p:grpSp>
        <p:nvGrpSpPr>
          <p:cNvPr id="394" name="Google Shape;394;p58"/>
          <p:cNvGrpSpPr/>
          <p:nvPr/>
        </p:nvGrpSpPr>
        <p:grpSpPr>
          <a:xfrm>
            <a:off x="2434017" y="600915"/>
            <a:ext cx="4036590" cy="4200701"/>
            <a:chOff x="2256567" y="677103"/>
            <a:chExt cx="4036590" cy="4200701"/>
          </a:xfrm>
        </p:grpSpPr>
        <p:sp>
          <p:nvSpPr>
            <p:cNvPr id="395" name="Google Shape;395;p58"/>
            <p:cNvSpPr/>
            <p:nvPr/>
          </p:nvSpPr>
          <p:spPr>
            <a:xfrm rot="-6597333">
              <a:off x="4555851" y="4209052"/>
              <a:ext cx="586303" cy="5863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8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8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8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8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8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58"/>
          <p:cNvGrpSpPr/>
          <p:nvPr/>
        </p:nvGrpSpPr>
        <p:grpSpPr>
          <a:xfrm>
            <a:off x="4459519" y="1481166"/>
            <a:ext cx="2440200" cy="2440200"/>
            <a:chOff x="4447194" y="1815766"/>
            <a:chExt cx="2440200" cy="2440200"/>
          </a:xfrm>
        </p:grpSpPr>
        <p:sp>
          <p:nvSpPr>
            <p:cNvPr id="402" name="Google Shape;402;p58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8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SELF AWARENESS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4" name="Google Shape;404;p58"/>
          <p:cNvGrpSpPr/>
          <p:nvPr/>
        </p:nvGrpSpPr>
        <p:grpSpPr>
          <a:xfrm>
            <a:off x="3418905" y="939832"/>
            <a:ext cx="1714682" cy="1661859"/>
            <a:chOff x="3490737" y="1374053"/>
            <a:chExt cx="1423800" cy="1423800"/>
          </a:xfrm>
        </p:grpSpPr>
        <p:sp>
          <p:nvSpPr>
            <p:cNvPr id="405" name="Google Shape;405;p58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8"/>
            <p:cNvSpPr txBox="1"/>
            <p:nvPr/>
          </p:nvSpPr>
          <p:spPr>
            <a:xfrm>
              <a:off x="3653750" y="1562707"/>
              <a:ext cx="1085700" cy="104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SELF-</a:t>
              </a:r>
              <a:endParaRPr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REGULATION</a:t>
              </a:r>
              <a:endParaRPr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7" name="Google Shape;407;p58"/>
          <p:cNvGrpSpPr/>
          <p:nvPr/>
        </p:nvGrpSpPr>
        <p:grpSpPr>
          <a:xfrm>
            <a:off x="3418896" y="2878986"/>
            <a:ext cx="1816695" cy="1774879"/>
            <a:chOff x="856965" y="3718804"/>
            <a:chExt cx="1498800" cy="1498800"/>
          </a:xfrm>
        </p:grpSpPr>
        <p:sp>
          <p:nvSpPr>
            <p:cNvPr id="408" name="Google Shape;408;p58"/>
            <p:cNvSpPr/>
            <p:nvPr/>
          </p:nvSpPr>
          <p:spPr>
            <a:xfrm>
              <a:off x="856965" y="3718804"/>
              <a:ext cx="1498800" cy="1498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8"/>
            <p:cNvSpPr txBox="1"/>
            <p:nvPr/>
          </p:nvSpPr>
          <p:spPr>
            <a:xfrm>
              <a:off x="1069673" y="3995852"/>
              <a:ext cx="1073400" cy="9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RELATIONSHIP MANAGEMENT</a:t>
              </a:r>
              <a:endPara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leaders, how can we develop these competencies in those we lead? </a:t>
            </a:r>
            <a:endParaRPr/>
          </a:p>
        </p:txBody>
      </p:sp>
      <p:sp>
        <p:nvSpPr>
          <p:cNvPr id="415" name="Google Shape;415;p59"/>
          <p:cNvSpPr/>
          <p:nvPr/>
        </p:nvSpPr>
        <p:spPr>
          <a:xfrm>
            <a:off x="4005863" y="3049700"/>
            <a:ext cx="1549500" cy="15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xygen"/>
                <a:ea typeface="Oxygen"/>
                <a:cs typeface="Oxygen"/>
                <a:sym typeface="Oxygen"/>
              </a:rPr>
              <a:t>GIVE &amp; RECEIVE FEEDBACK</a:t>
            </a:r>
            <a:endParaRPr b="1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16" name="Google Shape;416;p59"/>
          <p:cNvSpPr/>
          <p:nvPr/>
        </p:nvSpPr>
        <p:spPr>
          <a:xfrm>
            <a:off x="2403475" y="2332775"/>
            <a:ext cx="2021100" cy="1924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xygen"/>
                <a:ea typeface="Oxygen"/>
                <a:cs typeface="Oxygen"/>
                <a:sym typeface="Oxygen"/>
              </a:rPr>
              <a:t>BE INTENTIONAL</a:t>
            </a:r>
            <a:endParaRPr b="1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17" name="Google Shape;417;p59"/>
          <p:cNvSpPr/>
          <p:nvPr/>
        </p:nvSpPr>
        <p:spPr>
          <a:xfrm>
            <a:off x="4005875" y="1406550"/>
            <a:ext cx="1829400" cy="1924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REFLECT</a:t>
            </a:r>
            <a:endParaRPr b="1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18" name="Google Shape;418;p59"/>
          <p:cNvSpPr/>
          <p:nvPr/>
        </p:nvSpPr>
        <p:spPr>
          <a:xfrm>
            <a:off x="1021300" y="1748550"/>
            <a:ext cx="1904700" cy="1924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KNOW WHO YOU ARE</a:t>
            </a:r>
            <a:endParaRPr b="1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19" name="Google Shape;419;p59"/>
          <p:cNvSpPr/>
          <p:nvPr/>
        </p:nvSpPr>
        <p:spPr>
          <a:xfrm>
            <a:off x="2639263" y="1406550"/>
            <a:ext cx="1549500" cy="15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xygen"/>
                <a:ea typeface="Oxygen"/>
                <a:cs typeface="Oxygen"/>
                <a:sym typeface="Oxygen"/>
              </a:rPr>
              <a:t>MODEL</a:t>
            </a:r>
            <a:endParaRPr b="1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20" name="Google Shape;420;p59"/>
          <p:cNvSpPr/>
          <p:nvPr/>
        </p:nvSpPr>
        <p:spPr>
          <a:xfrm>
            <a:off x="5210225" y="2382450"/>
            <a:ext cx="1624800" cy="1560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xygen"/>
                <a:ea typeface="Oxygen"/>
                <a:cs typeface="Oxygen"/>
                <a:sym typeface="Oxygen"/>
              </a:rPr>
              <a:t>ADJUST</a:t>
            </a:r>
            <a:endParaRPr b="1"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xygen"/>
                <a:ea typeface="Oxygen"/>
                <a:cs typeface="Oxygen"/>
                <a:sym typeface="Oxygen"/>
              </a:rPr>
              <a:t>AS NEEDED</a:t>
            </a:r>
            <a:endParaRPr b="1"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0"/>
          <p:cNvSpPr txBox="1">
            <a:spLocks noGrp="1"/>
          </p:cNvSpPr>
          <p:nvPr>
            <p:ph type="title"/>
          </p:nvPr>
        </p:nvSpPr>
        <p:spPr>
          <a:xfrm>
            <a:off x="4781550" y="1416450"/>
            <a:ext cx="3642600" cy="18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Optimistic Closure</a:t>
            </a:r>
            <a:endParaRPr/>
          </a:p>
        </p:txBody>
      </p:sp>
      <p:sp>
        <p:nvSpPr>
          <p:cNvPr id="426" name="Google Shape;426;p60"/>
          <p:cNvSpPr txBox="1">
            <a:spLocks noGrp="1"/>
          </p:cNvSpPr>
          <p:nvPr>
            <p:ph type="subTitle" idx="1"/>
          </p:nvPr>
        </p:nvSpPr>
        <p:spPr>
          <a:xfrm>
            <a:off x="5452800" y="3276450"/>
            <a:ext cx="2971200" cy="10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CONGRATULATIONS!</a:t>
            </a:r>
            <a:r>
              <a:rPr lang="en"/>
              <a:t> </a:t>
            </a:r>
            <a:endParaRPr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/>
              <a:t>You have created motion today!</a:t>
            </a:r>
            <a:endParaRPr sz="1900"/>
          </a:p>
        </p:txBody>
      </p:sp>
      <p:sp>
        <p:nvSpPr>
          <p:cNvPr id="427" name="Google Shape;427;p60"/>
          <p:cNvSpPr txBox="1"/>
          <p:nvPr/>
        </p:nvSpPr>
        <p:spPr>
          <a:xfrm>
            <a:off x="903875" y="981150"/>
            <a:ext cx="30000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How can you plan to take this motion and create ACTION? </a:t>
            </a:r>
            <a:endParaRPr sz="24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What is your FIRST, INTENTIONAL step?</a:t>
            </a:r>
            <a:endParaRPr sz="24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endParaRPr sz="24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28" name="Google Shape;428;p60"/>
          <p:cNvSpPr txBox="1"/>
          <p:nvPr/>
        </p:nvSpPr>
        <p:spPr>
          <a:xfrm>
            <a:off x="425125" y="4308150"/>
            <a:ext cx="5168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WANT TO CONNECT? 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susan.cole@nhcs.net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238275" y="739975"/>
            <a:ext cx="4211100" cy="3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What you can expect during our time together</a:t>
            </a:r>
            <a:endParaRPr sz="3100"/>
          </a:p>
        </p:txBody>
      </p:sp>
      <p:sp>
        <p:nvSpPr>
          <p:cNvPr id="176" name="Google Shape;176;p34"/>
          <p:cNvSpPr txBox="1"/>
          <p:nvPr/>
        </p:nvSpPr>
        <p:spPr>
          <a:xfrm>
            <a:off x="5213425" y="679800"/>
            <a:ext cx="3659400" cy="3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Introduction &amp; Welcoming Activity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Agenda &amp; Expectations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What is Emotional Intelligence? 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The Research: What role does EI play in successful leadership? 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Developing EI in Ourselves 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Fostering EI in those we LEAD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</a:pPr>
            <a:r>
              <a:rPr lang="en"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Optimistic Closure</a:t>
            </a: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1"/>
          <p:cNvSpPr txBox="1">
            <a:spLocks noGrp="1"/>
          </p:cNvSpPr>
          <p:nvPr>
            <p:ph type="title"/>
          </p:nvPr>
        </p:nvSpPr>
        <p:spPr>
          <a:xfrm>
            <a:off x="4781550" y="1416450"/>
            <a:ext cx="3642600" cy="18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Survey</a:t>
            </a:r>
            <a:endParaRPr/>
          </a:p>
        </p:txBody>
      </p:sp>
      <p:sp>
        <p:nvSpPr>
          <p:cNvPr id="434" name="Google Shape;434;p61"/>
          <p:cNvSpPr txBox="1">
            <a:spLocks noGrp="1"/>
          </p:cNvSpPr>
          <p:nvPr>
            <p:ph type="subTitle" idx="1"/>
          </p:nvPr>
        </p:nvSpPr>
        <p:spPr>
          <a:xfrm>
            <a:off x="5452800" y="3276450"/>
            <a:ext cx="2971200" cy="10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Your perspective is important to me! Thank you for your time! </a:t>
            </a:r>
            <a:endParaRPr/>
          </a:p>
        </p:txBody>
      </p:sp>
      <p:pic>
        <p:nvPicPr>
          <p:cNvPr id="435" name="Google Shape;43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50" y="333375"/>
            <a:ext cx="4476751" cy="447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441" name="Google Shape;441;p62"/>
          <p:cNvSpPr txBox="1"/>
          <p:nvPr/>
        </p:nvSpPr>
        <p:spPr>
          <a:xfrm>
            <a:off x="927150" y="1121625"/>
            <a:ext cx="7289700" cy="3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Books: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Achor, S. (2010) </a:t>
            </a:r>
            <a:r>
              <a:rPr lang="en" sz="1600" i="1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The Happiness Advantage. </a:t>
            </a: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Currency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Aguilar, E. (2016) </a:t>
            </a:r>
            <a:r>
              <a:rPr lang="en" sz="1600" i="1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The Art of Coaching Teams. </a:t>
            </a: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Jossey-Bass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Brown, B. (2018) </a:t>
            </a:r>
            <a:r>
              <a:rPr lang="en" sz="1600" i="1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Dare to Lead. </a:t>
            </a: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Penguin Random House LLC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Clear, J.  (2018) </a:t>
            </a:r>
            <a:r>
              <a:rPr lang="en" sz="1600" i="1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Atomic Habits: Tiny Changes, Remarkable Results. </a:t>
            </a: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Avery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Websites: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Oxygen Light"/>
                <a:ea typeface="Oxygen Light"/>
                <a:cs typeface="Oxygen Light"/>
                <a:sym typeface="Oxygen Light"/>
                <a:hlinkClick r:id="rId3"/>
              </a:rPr>
              <a:t>www.CASEL.org</a:t>
            </a:r>
            <a:r>
              <a:rPr lang="en" sz="16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 The Collaborative for Academic, Social, Emotional Learning </a:t>
            </a: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hope to be true after our time together:</a:t>
            </a:r>
            <a:endParaRPr/>
          </a:p>
        </p:txBody>
      </p:sp>
      <p:sp>
        <p:nvSpPr>
          <p:cNvPr id="182" name="Google Shape;182;p35"/>
          <p:cNvSpPr/>
          <p:nvPr/>
        </p:nvSpPr>
        <p:spPr>
          <a:xfrm>
            <a:off x="720000" y="1187975"/>
            <a:ext cx="1915375" cy="2324250"/>
          </a:xfrm>
          <a:prstGeom prst="flowChartOffpage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We will have defined leadership in our own terms.</a:t>
            </a:r>
            <a:endParaRPr sz="13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183" name="Google Shape;183;p35"/>
          <p:cNvSpPr/>
          <p:nvPr/>
        </p:nvSpPr>
        <p:spPr>
          <a:xfrm>
            <a:off x="2778350" y="1187975"/>
            <a:ext cx="1829275" cy="2324250"/>
          </a:xfrm>
          <a:prstGeom prst="flowChartOffpage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We will have explored what it means to be “self-aware”. </a:t>
            </a:r>
            <a:endParaRPr sz="13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184" name="Google Shape;184;p35"/>
          <p:cNvSpPr/>
          <p:nvPr/>
        </p:nvSpPr>
        <p:spPr>
          <a:xfrm>
            <a:off x="4750600" y="1187975"/>
            <a:ext cx="1829275" cy="2324250"/>
          </a:xfrm>
          <a:prstGeom prst="flowChartOffpage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We will have considered what it takes to “self-regulate” effectively.</a:t>
            </a:r>
            <a:endParaRPr sz="1300"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185" name="Google Shape;185;p35"/>
          <p:cNvSpPr/>
          <p:nvPr/>
        </p:nvSpPr>
        <p:spPr>
          <a:xfrm>
            <a:off x="6722850" y="1187975"/>
            <a:ext cx="1829275" cy="2324250"/>
          </a:xfrm>
          <a:prstGeom prst="flowChartOffpage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We will consider how our self-awareness and ability to self-regulate impacts our relationships with others. </a:t>
            </a:r>
            <a:endParaRPr sz="13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186" name="Google Shape;186;p35"/>
          <p:cNvSpPr/>
          <p:nvPr/>
        </p:nvSpPr>
        <p:spPr>
          <a:xfrm>
            <a:off x="720000" y="3682475"/>
            <a:ext cx="7832100" cy="70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We will reflect on how these skills lead to increased happiness and personal and professional success. </a:t>
            </a:r>
            <a:endParaRPr sz="13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Guidelines for Success (our SHARED Agreement)</a:t>
            </a:r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subTitle" idx="1"/>
          </p:nvPr>
        </p:nvSpPr>
        <p:spPr>
          <a:xfrm>
            <a:off x="4141750" y="1275050"/>
            <a:ext cx="3511200" cy="3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 Present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Accept yourself as you are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Take a learners approach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Elevate your voice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Value the thoughts and opinions of others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Have fun</a:t>
            </a:r>
            <a:endParaRPr sz="180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449900"/>
            <a:ext cx="3836952" cy="2877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Welcoming Activity</a:t>
            </a:r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subTitle" idx="3"/>
          </p:nvPr>
        </p:nvSpPr>
        <p:spPr>
          <a:xfrm>
            <a:off x="703800" y="2106000"/>
            <a:ext cx="34941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food(s) are nostalgic for you?  Those that transport you to a specific time, place, or person? </a:t>
            </a:r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subTitle" idx="1"/>
          </p:nvPr>
        </p:nvSpPr>
        <p:spPr>
          <a:xfrm>
            <a:off x="703800" y="1124775"/>
            <a:ext cx="3494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Get to know each other</a:t>
            </a:r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subTitle" idx="2"/>
          </p:nvPr>
        </p:nvSpPr>
        <p:spPr>
          <a:xfrm>
            <a:off x="4913600" y="1124775"/>
            <a:ext cx="3510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Prime our brains for the work ahead</a:t>
            </a:r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subTitle" idx="4"/>
          </p:nvPr>
        </p:nvSpPr>
        <p:spPr>
          <a:xfrm>
            <a:off x="4913600" y="2106000"/>
            <a:ext cx="35103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out your leadership journey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Page 2 of your workbook</a:t>
            </a:r>
            <a:endParaRPr/>
          </a:p>
        </p:txBody>
      </p:sp>
      <p:pic>
        <p:nvPicPr>
          <p:cNvPr id="203" name="Google Shape;2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150" y="2930850"/>
            <a:ext cx="1801200" cy="18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1388100" y="1693050"/>
            <a:ext cx="6367800" cy="17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someone a leader?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>
            <a:spLocks noGrp="1"/>
          </p:cNvSpPr>
          <p:nvPr>
            <p:ph type="subTitle" idx="1"/>
          </p:nvPr>
        </p:nvSpPr>
        <p:spPr>
          <a:xfrm>
            <a:off x="2386325" y="2688100"/>
            <a:ext cx="3982200" cy="11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qualities or characteristics do GREAT leaders have?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do Great leaders do? 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Draw from your experience to jot down your answers on page 3 of your workbook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TURN &amp; TALK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title"/>
          </p:nvPr>
        </p:nvSpPr>
        <p:spPr>
          <a:xfrm>
            <a:off x="1422525" y="566550"/>
            <a:ext cx="6262500" cy="23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What makes someone a GREAT leader? </a:t>
            </a:r>
            <a:endParaRPr sz="4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>
            <a:spLocks noGrp="1"/>
          </p:cNvSpPr>
          <p:nvPr>
            <p:ph type="title"/>
          </p:nvPr>
        </p:nvSpPr>
        <p:spPr>
          <a:xfrm>
            <a:off x="2082750" y="1243700"/>
            <a:ext cx="4978500" cy="1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Emotional Intelligence?</a:t>
            </a:r>
            <a:endParaRPr sz="4800"/>
          </a:p>
        </p:txBody>
      </p:sp>
      <p:sp>
        <p:nvSpPr>
          <p:cNvPr id="220" name="Google Shape;220;p40"/>
          <p:cNvSpPr txBox="1">
            <a:spLocks noGrp="1"/>
          </p:cNvSpPr>
          <p:nvPr>
            <p:ph type="subTitle" idx="1"/>
          </p:nvPr>
        </p:nvSpPr>
        <p:spPr>
          <a:xfrm>
            <a:off x="2775600" y="3100075"/>
            <a:ext cx="3592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Often referred to as EQ but don’t confuse it with  IQ!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Aesthetic Slideshow by Slidesgo">
  <a:themeElements>
    <a:clrScheme name="Simple Light">
      <a:dk1>
        <a:srgbClr val="6D5B57"/>
      </a:dk1>
      <a:lt1>
        <a:srgbClr val="F2E1D8"/>
      </a:lt1>
      <a:dk2>
        <a:srgbClr val="595959"/>
      </a:dk2>
      <a:lt2>
        <a:srgbClr val="B08980"/>
      </a:lt2>
      <a:accent1>
        <a:srgbClr val="6D5B57"/>
      </a:accent1>
      <a:accent2>
        <a:srgbClr val="F2E1D8"/>
      </a:accent2>
      <a:accent3>
        <a:srgbClr val="595959"/>
      </a:accent3>
      <a:accent4>
        <a:srgbClr val="B08980"/>
      </a:accent4>
      <a:accent5>
        <a:srgbClr val="F2E1D8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</Words>
  <Application>Microsoft Office PowerPoint</Application>
  <PresentationFormat>On-screen Show (16:9)</PresentationFormat>
  <Paragraphs>232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Poiret One</vt:lpstr>
      <vt:lpstr>Maven Pro</vt:lpstr>
      <vt:lpstr>Roboto</vt:lpstr>
      <vt:lpstr>Arial</vt:lpstr>
      <vt:lpstr>Oxygen Light</vt:lpstr>
      <vt:lpstr>Anaheim</vt:lpstr>
      <vt:lpstr>Bebas Neue</vt:lpstr>
      <vt:lpstr>Oxygen</vt:lpstr>
      <vt:lpstr>Minimalist Aesthetic Slideshow by Slidesgo</vt:lpstr>
      <vt:lpstr>Leading for Success</vt:lpstr>
      <vt:lpstr>Who am I?</vt:lpstr>
      <vt:lpstr>AGENDA  What you can expect during our time together</vt:lpstr>
      <vt:lpstr>What I hope to be true after our time together:</vt:lpstr>
      <vt:lpstr>Guidelines for Success (our SHARED Agreement)</vt:lpstr>
      <vt:lpstr>Welcoming Activity</vt:lpstr>
      <vt:lpstr>What makes someone a leader?  </vt:lpstr>
      <vt:lpstr>What makes someone a GREAT leader? </vt:lpstr>
      <vt:lpstr>What is Emotional Intelligence?</vt:lpstr>
      <vt:lpstr>Emotional Intelligence is..</vt:lpstr>
      <vt:lpstr>What is Emotional Intelligence?  5 Main Components</vt:lpstr>
      <vt:lpstr>Emotional Intelligence in the WorkPlace by the NUMBERS </vt:lpstr>
      <vt:lpstr>Leading with EMOTIONAL INTELLIGENCE</vt:lpstr>
      <vt:lpstr>The FOCUS of our work TODAY </vt:lpstr>
      <vt:lpstr>What is SELF AWARENESS?</vt:lpstr>
      <vt:lpstr>Emotion Check IN: How are you feeling right now? </vt:lpstr>
      <vt:lpstr>Who are you?</vt:lpstr>
      <vt:lpstr>Activity: Identifying CORE VALUES</vt:lpstr>
      <vt:lpstr>Our Values in “ACTION”</vt:lpstr>
      <vt:lpstr>What is Self Regulation?</vt:lpstr>
      <vt:lpstr>“Between stimulus and response there is a space. In that space is our power to choose our response. In our response lies our growth and our freedom.”     -Unknown </vt:lpstr>
      <vt:lpstr>What do you believe?</vt:lpstr>
      <vt:lpstr>Optimism and Motivation </vt:lpstr>
      <vt:lpstr>What is Relationship Management?</vt:lpstr>
      <vt:lpstr>Communication is KEY</vt:lpstr>
      <vt:lpstr>Let’s Practice </vt:lpstr>
      <vt:lpstr>Putting it all together</vt:lpstr>
      <vt:lpstr>As leaders, how can we develop these competencies in those we lead? </vt:lpstr>
      <vt:lpstr>Optimistic Closure</vt:lpstr>
      <vt:lpstr>Feedback Survey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for Success</dc:title>
  <dc:creator>Janet Johnson</dc:creator>
  <cp:lastModifiedBy>Janet Johnson</cp:lastModifiedBy>
  <cp:revision>1</cp:revision>
  <dcterms:modified xsi:type="dcterms:W3CDTF">2024-02-06T17:31:18Z</dcterms:modified>
</cp:coreProperties>
</file>